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BM Plex Sans Medium"/>
      <p:regular r:id="rId17"/>
    </p:embeddedFont>
    <p:embeddedFont>
      <p:font typeface="IBM Plex Sans Medium"/>
      <p:regular r:id="rId18"/>
    </p:embeddedFont>
    <p:embeddedFont>
      <p:font typeface="IBM Plex Sans Medium"/>
      <p:regular r:id="rId19"/>
    </p:embeddedFont>
    <p:embeddedFont>
      <p:font typeface="IBM Plex Sans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Customer Behavior Analysis Report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report dives into customer shopping behavior using a dataset of 3,900 transactions. Our goal is to uncover purchasing patterns, demographics, product performance, and the impact of subscriptions.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7741"/>
            <a:ext cx="73219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Business Recommendations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014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95193"/>
            <a:ext cx="6407944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69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Focus on Clothing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159919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Allocate more inventory and marketing resources.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14014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495193"/>
            <a:ext cx="6408063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669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Expand Subscriptions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159919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Encourage repeat buyers with targeted offers.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274701"/>
            <a:ext cx="6407944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449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Optimize Discounts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4939427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strategically on high-performing products.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274701"/>
            <a:ext cx="6408063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449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Target Young Adults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4939427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 personalized campaigns for this high-revenue segment.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69916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93790" y="6054209"/>
            <a:ext cx="6407944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1" name="Text 19"/>
          <p:cNvSpPr/>
          <p:nvPr/>
        </p:nvSpPr>
        <p:spPr>
          <a:xfrm>
            <a:off x="793790" y="6228517"/>
            <a:ext cx="28759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Promote Top Products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93790" y="6718935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Leverage high-rated items with premium positioning.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428548" y="569916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7428548" y="6054209"/>
            <a:ext cx="6408063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5" name="Text 23"/>
          <p:cNvSpPr/>
          <p:nvPr/>
        </p:nvSpPr>
        <p:spPr>
          <a:xfrm>
            <a:off x="7428548" y="62285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Retention Marketing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428548" y="6718935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 loyalty programs for returning customers.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398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8880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8860" y="2873812"/>
            <a:ext cx="340162" cy="3401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2866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Clothing Dominates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33570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revenue-generating category.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93790" y="41736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860" y="4258628"/>
            <a:ext cx="340162" cy="34016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30906" y="4251484"/>
            <a:ext cx="31584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Subscribers Spend More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530906" y="47419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Higher average spend and total revenue.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5584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8860" y="5643443"/>
            <a:ext cx="340162" cy="34016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56363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Young Adults are Key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30906" y="612671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Most valuable customer segment.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546" y="588169"/>
            <a:ext cx="7790617" cy="668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Exploratory Data Analysis (EDA)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48546" y="1684139"/>
            <a:ext cx="13133308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EDA was performed using Python (Pandas) to assess data quality, structure, and key statistical properties.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48546" y="2480548"/>
            <a:ext cx="3208139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Dataset Overview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748546" y="3095387"/>
            <a:ext cx="76711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records: 3,900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8546" y="3512225"/>
            <a:ext cx="76711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features: 18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48546" y="3929063"/>
            <a:ext cx="76711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Numerical: Age, Purchase Amount, Review Rating, Previous Purchases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8546" y="4345900"/>
            <a:ext cx="76711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Categorical: Gender, Category, Shipping Type, Subscription Status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48546" y="4901803"/>
            <a:ext cx="3208139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Initial Exploration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748546" y="5516642"/>
            <a:ext cx="7671197" cy="684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Summary statistics revealed an average age of ~44 years, average purchase of ~$59.76, and an average review rating of ~3.75.</a:t>
            </a:r>
            <a:endParaRPr lang="en-US" sz="16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49095" y="2507218"/>
            <a:ext cx="4940260" cy="49402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4562" y="788313"/>
            <a:ext cx="4986457" cy="480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Cleaning &amp; Engineering</a:t>
            </a:r>
            <a:endParaRPr lang="en-US" sz="3000" dirty="0"/>
          </a:p>
        </p:txBody>
      </p:sp>
      <p:sp>
        <p:nvSpPr>
          <p:cNvPr id="4" name="Shape 1"/>
          <p:cNvSpPr/>
          <p:nvPr/>
        </p:nvSpPr>
        <p:spPr>
          <a:xfrm>
            <a:off x="6024562" y="1730097"/>
            <a:ext cx="8067675" cy="1139547"/>
          </a:xfrm>
          <a:prstGeom prst="roundRect">
            <a:avLst>
              <a:gd name="adj" fmla="val 9629"/>
            </a:avLst>
          </a:prstGeom>
          <a:solidFill>
            <a:srgbClr val="292C32"/>
          </a:solidFill>
          <a:ln/>
        </p:spPr>
      </p:sp>
      <p:sp>
        <p:nvSpPr>
          <p:cNvPr id="5" name="Shape 2"/>
          <p:cNvSpPr/>
          <p:nvPr/>
        </p:nvSpPr>
        <p:spPr>
          <a:xfrm>
            <a:off x="6024562" y="1707237"/>
            <a:ext cx="8067675" cy="91440"/>
          </a:xfrm>
          <a:prstGeom prst="roundRect">
            <a:avLst>
              <a:gd name="adj" fmla="val 25227"/>
            </a:avLst>
          </a:prstGeom>
          <a:solidFill>
            <a:srgbClr val="FFBC8F"/>
          </a:solidFill>
          <a:ln/>
        </p:spPr>
      </p:sp>
      <p:sp>
        <p:nvSpPr>
          <p:cNvPr id="6" name="Shape 3"/>
          <p:cNvSpPr/>
          <p:nvPr/>
        </p:nvSpPr>
        <p:spPr>
          <a:xfrm>
            <a:off x="9827776" y="1499473"/>
            <a:ext cx="461248" cy="461248"/>
          </a:xfrm>
          <a:prstGeom prst="roundRect">
            <a:avLst>
              <a:gd name="adj" fmla="val 198245"/>
            </a:avLst>
          </a:prstGeom>
          <a:solidFill>
            <a:srgbClr val="FFBC8F"/>
          </a:solidFill>
          <a:ln/>
        </p:spPr>
      </p:sp>
      <p:sp>
        <p:nvSpPr>
          <p:cNvPr id="7" name="Text 4"/>
          <p:cNvSpPr/>
          <p:nvPr/>
        </p:nvSpPr>
        <p:spPr>
          <a:xfrm>
            <a:off x="9966127" y="1614726"/>
            <a:ext cx="184428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201132" y="2114550"/>
            <a:ext cx="1952863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Missing Data Handling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201132" y="2446973"/>
            <a:ext cx="7714536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37 missing review ratings were imputed using the median rating per product category.</a:t>
            </a:r>
            <a:endParaRPr lang="en-US" sz="1200" dirty="0"/>
          </a:p>
        </p:txBody>
      </p:sp>
      <p:sp>
        <p:nvSpPr>
          <p:cNvPr id="10" name="Shape 7"/>
          <p:cNvSpPr/>
          <p:nvPr/>
        </p:nvSpPr>
        <p:spPr>
          <a:xfrm>
            <a:off x="6024562" y="3253978"/>
            <a:ext cx="8067675" cy="1139547"/>
          </a:xfrm>
          <a:prstGeom prst="roundRect">
            <a:avLst>
              <a:gd name="adj" fmla="val 9629"/>
            </a:avLst>
          </a:prstGeom>
          <a:solidFill>
            <a:srgbClr val="292C32"/>
          </a:solidFill>
          <a:ln/>
        </p:spPr>
      </p:sp>
      <p:sp>
        <p:nvSpPr>
          <p:cNvPr id="11" name="Shape 8"/>
          <p:cNvSpPr/>
          <p:nvPr/>
        </p:nvSpPr>
        <p:spPr>
          <a:xfrm>
            <a:off x="6024562" y="3231118"/>
            <a:ext cx="8067675" cy="91440"/>
          </a:xfrm>
          <a:prstGeom prst="roundRect">
            <a:avLst>
              <a:gd name="adj" fmla="val 25227"/>
            </a:avLst>
          </a:prstGeom>
          <a:solidFill>
            <a:srgbClr val="FFBC8F"/>
          </a:solidFill>
          <a:ln/>
        </p:spPr>
      </p:sp>
      <p:sp>
        <p:nvSpPr>
          <p:cNvPr id="12" name="Shape 9"/>
          <p:cNvSpPr/>
          <p:nvPr/>
        </p:nvSpPr>
        <p:spPr>
          <a:xfrm>
            <a:off x="9827776" y="3023354"/>
            <a:ext cx="461248" cy="461248"/>
          </a:xfrm>
          <a:prstGeom prst="roundRect">
            <a:avLst>
              <a:gd name="adj" fmla="val 198245"/>
            </a:avLst>
          </a:prstGeom>
          <a:solidFill>
            <a:srgbClr val="FFBC8F"/>
          </a:solidFill>
          <a:ln/>
        </p:spPr>
      </p:sp>
      <p:sp>
        <p:nvSpPr>
          <p:cNvPr id="13" name="Text 10"/>
          <p:cNvSpPr/>
          <p:nvPr/>
        </p:nvSpPr>
        <p:spPr>
          <a:xfrm>
            <a:off x="9966127" y="3138607"/>
            <a:ext cx="184428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6201132" y="3638431"/>
            <a:ext cx="2119908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Column Standardization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6201132" y="3970853"/>
            <a:ext cx="7714536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Column names converted to snake_case; 'purchase_amount_(usd)' renamed to 'purchase_amount'.</a:t>
            </a:r>
            <a:endParaRPr lang="en-US" sz="1200" dirty="0"/>
          </a:p>
        </p:txBody>
      </p:sp>
      <p:sp>
        <p:nvSpPr>
          <p:cNvPr id="16" name="Shape 13"/>
          <p:cNvSpPr/>
          <p:nvPr/>
        </p:nvSpPr>
        <p:spPr>
          <a:xfrm>
            <a:off x="6024562" y="4777859"/>
            <a:ext cx="8067675" cy="1139547"/>
          </a:xfrm>
          <a:prstGeom prst="roundRect">
            <a:avLst>
              <a:gd name="adj" fmla="val 9629"/>
            </a:avLst>
          </a:prstGeom>
          <a:solidFill>
            <a:srgbClr val="292C32"/>
          </a:solidFill>
          <a:ln/>
        </p:spPr>
      </p:sp>
      <p:sp>
        <p:nvSpPr>
          <p:cNvPr id="17" name="Shape 14"/>
          <p:cNvSpPr/>
          <p:nvPr/>
        </p:nvSpPr>
        <p:spPr>
          <a:xfrm>
            <a:off x="6024562" y="4754999"/>
            <a:ext cx="8067675" cy="91440"/>
          </a:xfrm>
          <a:prstGeom prst="roundRect">
            <a:avLst>
              <a:gd name="adj" fmla="val 25227"/>
            </a:avLst>
          </a:prstGeom>
          <a:solidFill>
            <a:srgbClr val="FFBC8F"/>
          </a:solidFill>
          <a:ln/>
        </p:spPr>
      </p:sp>
      <p:sp>
        <p:nvSpPr>
          <p:cNvPr id="18" name="Shape 15"/>
          <p:cNvSpPr/>
          <p:nvPr/>
        </p:nvSpPr>
        <p:spPr>
          <a:xfrm>
            <a:off x="9827776" y="4547235"/>
            <a:ext cx="461248" cy="461248"/>
          </a:xfrm>
          <a:prstGeom prst="roundRect">
            <a:avLst>
              <a:gd name="adj" fmla="val 198245"/>
            </a:avLst>
          </a:prstGeom>
          <a:solidFill>
            <a:srgbClr val="FFBC8F"/>
          </a:solidFill>
          <a:ln/>
        </p:spPr>
      </p:sp>
      <p:sp>
        <p:nvSpPr>
          <p:cNvPr id="19" name="Text 16"/>
          <p:cNvSpPr/>
          <p:nvPr/>
        </p:nvSpPr>
        <p:spPr>
          <a:xfrm>
            <a:off x="9966127" y="4662488"/>
            <a:ext cx="184428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1450" dirty="0"/>
          </a:p>
        </p:txBody>
      </p:sp>
      <p:sp>
        <p:nvSpPr>
          <p:cNvPr id="20" name="Text 17"/>
          <p:cNvSpPr/>
          <p:nvPr/>
        </p:nvSpPr>
        <p:spPr>
          <a:xfrm>
            <a:off x="6201132" y="5162312"/>
            <a:ext cx="1922264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Feature Engineering</a:t>
            </a:r>
            <a:endParaRPr lang="en-US" sz="1500" dirty="0"/>
          </a:p>
        </p:txBody>
      </p:sp>
      <p:sp>
        <p:nvSpPr>
          <p:cNvPr id="21" name="Text 18"/>
          <p:cNvSpPr/>
          <p:nvPr/>
        </p:nvSpPr>
        <p:spPr>
          <a:xfrm>
            <a:off x="6201132" y="5494734"/>
            <a:ext cx="7714536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New 'age_group' column created (Young Adult, Adult, Middle-aged, Senior).</a:t>
            </a:r>
            <a:endParaRPr lang="en-US" sz="1200" dirty="0"/>
          </a:p>
        </p:txBody>
      </p:sp>
      <p:sp>
        <p:nvSpPr>
          <p:cNvPr id="22" name="Shape 19"/>
          <p:cNvSpPr/>
          <p:nvPr/>
        </p:nvSpPr>
        <p:spPr>
          <a:xfrm>
            <a:off x="6024562" y="6301740"/>
            <a:ext cx="8067675" cy="1139547"/>
          </a:xfrm>
          <a:prstGeom prst="roundRect">
            <a:avLst>
              <a:gd name="adj" fmla="val 9629"/>
            </a:avLst>
          </a:prstGeom>
          <a:solidFill>
            <a:srgbClr val="292C32"/>
          </a:solidFill>
          <a:ln/>
        </p:spPr>
      </p:sp>
      <p:sp>
        <p:nvSpPr>
          <p:cNvPr id="23" name="Shape 20"/>
          <p:cNvSpPr/>
          <p:nvPr/>
        </p:nvSpPr>
        <p:spPr>
          <a:xfrm>
            <a:off x="6024562" y="6278880"/>
            <a:ext cx="8067675" cy="91440"/>
          </a:xfrm>
          <a:prstGeom prst="roundRect">
            <a:avLst>
              <a:gd name="adj" fmla="val 25227"/>
            </a:avLst>
          </a:prstGeom>
          <a:solidFill>
            <a:srgbClr val="FFBC8F"/>
          </a:solidFill>
          <a:ln/>
        </p:spPr>
      </p:sp>
      <p:sp>
        <p:nvSpPr>
          <p:cNvPr id="24" name="Shape 21"/>
          <p:cNvSpPr/>
          <p:nvPr/>
        </p:nvSpPr>
        <p:spPr>
          <a:xfrm>
            <a:off x="9827776" y="6071116"/>
            <a:ext cx="461248" cy="461248"/>
          </a:xfrm>
          <a:prstGeom prst="roundRect">
            <a:avLst>
              <a:gd name="adj" fmla="val 198245"/>
            </a:avLst>
          </a:prstGeom>
          <a:solidFill>
            <a:srgbClr val="FFBC8F"/>
          </a:solidFill>
          <a:ln/>
        </p:spPr>
      </p:sp>
      <p:sp>
        <p:nvSpPr>
          <p:cNvPr id="25" name="Text 22"/>
          <p:cNvSpPr/>
          <p:nvPr/>
        </p:nvSpPr>
        <p:spPr>
          <a:xfrm>
            <a:off x="9966127" y="6186368"/>
            <a:ext cx="184428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4</a:t>
            </a:r>
            <a:endParaRPr lang="en-US" sz="1450" dirty="0"/>
          </a:p>
        </p:txBody>
      </p:sp>
      <p:sp>
        <p:nvSpPr>
          <p:cNvPr id="26" name="Text 23"/>
          <p:cNvSpPr/>
          <p:nvPr/>
        </p:nvSpPr>
        <p:spPr>
          <a:xfrm>
            <a:off x="6201132" y="6686193"/>
            <a:ext cx="1922264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Consistency</a:t>
            </a:r>
            <a:endParaRPr lang="en-US" sz="1500" dirty="0"/>
          </a:p>
        </p:txBody>
      </p:sp>
      <p:sp>
        <p:nvSpPr>
          <p:cNvPr id="27" name="Text 24"/>
          <p:cNvSpPr/>
          <p:nvPr/>
        </p:nvSpPr>
        <p:spPr>
          <a:xfrm>
            <a:off x="6201132" y="7018615"/>
            <a:ext cx="7714536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Redundant 'promo_code_used' column dropped.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92643" y="454104"/>
            <a:ext cx="7716560" cy="516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Database Integration &amp; Key EDA Insights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2092643" y="1383030"/>
            <a:ext cx="2477095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Database Integration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2092643" y="1857851"/>
            <a:ext cx="5020985" cy="528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cleaned dataset was successfully loaded into PostgreSQL using SQLAlchemy for advanced SQL analysis.</a:t>
            </a:r>
            <a:endParaRPr lang="en-US" sz="13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92643" y="2571988"/>
            <a:ext cx="5020985" cy="502098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24155" y="1383030"/>
            <a:ext cx="2477095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EDA Insights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7524155" y="1857851"/>
            <a:ext cx="5020985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purchase amount: $59.76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7524155" y="2179796"/>
            <a:ext cx="5020985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review rating: 3.75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7524155" y="2501741"/>
            <a:ext cx="5020985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Majority of customers are male.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7524155" y="2823686"/>
            <a:ext cx="5020985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Clothing is the most frequently purchased category.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7524155" y="3145631"/>
            <a:ext cx="5020985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Most customers are repeat buyers.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956" y="621149"/>
            <a:ext cx="6225897" cy="703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Analysis Using SQL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7956" y="1662470"/>
            <a:ext cx="7568089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Business-driven analytical queries were performed in PostgreSQL to extract deeper insights.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956" y="2636044"/>
            <a:ext cx="1125736" cy="165746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38839" y="2861191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138839" y="3348038"/>
            <a:ext cx="6217206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Male customers generate higher total revenue due to transaction volume.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956" y="4293513"/>
            <a:ext cx="1125736" cy="165746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38839" y="4518660"/>
            <a:ext cx="292834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Discount Effectiveness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138839" y="5005507"/>
            <a:ext cx="6217206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Discounts don't always reduce revenue; some users still spend above average.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956" y="5950982"/>
            <a:ext cx="1125736" cy="165746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38839" y="6176129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Product Performance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138839" y="6662976"/>
            <a:ext cx="6217206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Top 5 products have high average review ratings, indicating satisfaction.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25172" y="434340"/>
            <a:ext cx="5264468" cy="493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Subscription &amp; Segmentation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2325172" y="1321713"/>
            <a:ext cx="2366724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Subscription Impact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2325172" y="1775341"/>
            <a:ext cx="4797504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Subscribed customers spend more on average.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2325172" y="2082879"/>
            <a:ext cx="4797504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They generate higher total revenue.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2325172" y="2390418"/>
            <a:ext cx="4797504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Represent a smaller but more valuable segment.</a:t>
            </a:r>
            <a:endParaRPr lang="en-US" sz="12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25172" y="2820233"/>
            <a:ext cx="4797504" cy="4797504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15106" y="1321713"/>
            <a:ext cx="2619494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Customer Segmentation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515106" y="1775341"/>
            <a:ext cx="4797504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New customers (1 purchase)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7515106" y="2082879"/>
            <a:ext cx="4797504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Returning customers (2–10 purchases)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7515106" y="2390418"/>
            <a:ext cx="4797504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Loyal customers (&gt;10 purchases)</a:t>
            </a:r>
            <a:endParaRPr lang="en-US" sz="1200" dirty="0"/>
          </a:p>
        </p:txBody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106" y="2820233"/>
            <a:ext cx="4797504" cy="479750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660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Category &amp; Age Group Contribution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23749"/>
            <a:ext cx="7556421" cy="3339703"/>
          </a:xfrm>
          <a:prstGeom prst="roundRect">
            <a:avLst>
              <a:gd name="adj" fmla="val 1019"/>
            </a:avLst>
          </a:prstGeom>
          <a:solidFill>
            <a:srgbClr val="484B51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332374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3550563"/>
            <a:ext cx="30740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Category-Level Insights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040981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Clothing dominates sales volume and revenue, followed by Accessories and Footwear.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993600"/>
            <a:ext cx="7556421" cy="1669852"/>
          </a:xfrm>
          <a:prstGeom prst="rect">
            <a:avLst/>
          </a:prstGeom>
          <a:solidFill>
            <a:srgbClr val="484B51"/>
          </a:solidFill>
          <a:ln/>
        </p:spPr>
      </p:sp>
      <p:sp>
        <p:nvSpPr>
          <p:cNvPr id="9" name="Shape 6"/>
          <p:cNvSpPr/>
          <p:nvPr/>
        </p:nvSpPr>
        <p:spPr>
          <a:xfrm>
            <a:off x="793790" y="4993600"/>
            <a:ext cx="7556421" cy="30480"/>
          </a:xfrm>
          <a:prstGeom prst="roundRect">
            <a:avLst>
              <a:gd name="adj" fmla="val 111628"/>
            </a:avLst>
          </a:prstGeom>
          <a:solidFill>
            <a:srgbClr val="61646A"/>
          </a:solidFill>
          <a:ln/>
        </p:spPr>
      </p:sp>
      <p:sp>
        <p:nvSpPr>
          <p:cNvPr id="10" name="Text 7"/>
          <p:cNvSpPr/>
          <p:nvPr/>
        </p:nvSpPr>
        <p:spPr>
          <a:xfrm>
            <a:off x="1020604" y="52204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Age Group Revenue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20604" y="571083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Young Adults contribute the highest total revenue among all age groups.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64462" y="430411"/>
            <a:ext cx="4008715" cy="489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Interactive Dashboard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2364462" y="1232535"/>
            <a:ext cx="9901357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 interactive Power BI dashboard visualizes customer behavior and business KPIs.</a:t>
            </a:r>
            <a:endParaRPr lang="en-US" sz="1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64462" y="1835229"/>
            <a:ext cx="5787985" cy="578798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542020" y="1815584"/>
            <a:ext cx="2348151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Dashboard Highlights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542020" y="2265521"/>
            <a:ext cx="3731300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customers: ~3.9K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8542020" y="2570798"/>
            <a:ext cx="3731300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purchase amount: ~$59.76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8542020" y="2876074"/>
            <a:ext cx="3731300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review rating: ~3.75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8542020" y="3181350"/>
            <a:ext cx="3731300" cy="5010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Subscription distribution: 73% Non-subscribers, 27% Subscribers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8542020" y="3823216"/>
            <a:ext cx="3731300" cy="5010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Dynamic filtering by gender, category, subscription status, and shipping type enables deeper analysis.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2026-01-07T23:20:45Z</dcterms:created>
  <dcterms:modified xsi:type="dcterms:W3CDTF">2026-01-07T23:20:45Z</dcterms:modified>
</cp:coreProperties>
</file>